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57" r:id="rId4"/>
    <p:sldId id="258" r:id="rId5"/>
    <p:sldId id="279" r:id="rId6"/>
    <p:sldId id="281" r:id="rId7"/>
    <p:sldId id="259" r:id="rId8"/>
    <p:sldId id="272" r:id="rId9"/>
    <p:sldId id="260" r:id="rId10"/>
    <p:sldId id="261" r:id="rId11"/>
    <p:sldId id="265" r:id="rId12"/>
    <p:sldId id="263" r:id="rId13"/>
    <p:sldId id="26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3300"/>
    <a:srgbClr val="6600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05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A4D0F-7CC5-4802-8404-89614D9B5734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1B485-1814-48DD-9D50-21637C4901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22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CE41-92A5-40E3-B658-AD505F024C66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33072-160F-4543-949E-C0EF8F88C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6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3072-160F-4543-949E-C0EF8F88C1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43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1276" y="260649"/>
            <a:ext cx="6343212" cy="244827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Профилактика детского 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дорожно-транспортного травматизма</a:t>
            </a:r>
            <a:br>
              <a:rPr lang="ru-RU" sz="2800" dirty="0" smtClean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1276" y="3212976"/>
            <a:ext cx="5911164" cy="266429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>
                <a:solidFill>
                  <a:srgbClr val="C00000"/>
                </a:solidFill>
              </a:rPr>
              <a:t>«Самое дорогое у человека – это жизнь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endParaRPr lang="ru-RU" sz="900" dirty="0">
              <a:solidFill>
                <a:srgbClr val="C00000"/>
              </a:solidFill>
            </a:endParaRPr>
          </a:p>
          <a:p>
            <a:pPr algn="r"/>
            <a:r>
              <a:rPr lang="ru-RU" sz="2000" dirty="0">
                <a:solidFill>
                  <a:srgbClr val="C00000"/>
                </a:solidFill>
              </a:rPr>
              <a:t>Н. А. Островский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МАОУ – лицей № 13 п. Краснообск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ЮИД «Главная дорога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Руководитель – Бурнакова З.П.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208172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330824" cy="56886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Основой профилактической работы с детьми младшего и среднего школьного возраста является формирование знаний о Правилах дорожного движения и навыков их применения.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5724128" cy="4752528"/>
          </a:xfrm>
        </p:spPr>
        <p:txBody>
          <a:bodyPr>
            <a:noAutofit/>
          </a:bodyPr>
          <a:lstStyle/>
          <a:p>
            <a:pPr algn="just"/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836712"/>
            <a:ext cx="38571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816424" cy="2520280"/>
          </a:xfrm>
        </p:spPr>
        <p:txBody>
          <a:bodyPr>
            <a:normAutofit/>
          </a:bodyPr>
          <a:lstStyle/>
          <a:p>
            <a:pPr marL="0" indent="0" algn="just"/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8496944" cy="37650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cs typeface="Arabic Typesetting" pitchFamily="66" charset="-78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cs typeface="Arabic Typesetting" pitchFamily="66" charset="-78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«Часто дети с большим трудом могут дать правильную оценку увиденной дорожно-транспортной ситуации и не способны принимать решения, соизмерять скорость движения автомобиля с тем расстоянием, на котором автомобиль находиться от них. Они еще не способны предугадывать все возможные варианты поведения водителя. Больше того, в экстремальной ситуации, и вообще в случаях, когда ребенок поставлен перед срочным выбором: как поступить, он легко впадает в состояние безысходности, незащищенности, он просто теряется. Чем труднее ситуация для ребенка, и чем большую сообразительность и скорость в принятии решения ему надо проявить, тем сильнее развивается торможение в центральной нервной системе ребенка. И, таким образом, возникает замкнутый круг: чем опаснее ситуация, тем ребенок медленнее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принимает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cs typeface="Arabic Typesetting" pitchFamily="66" charset="-78"/>
              </a:rPr>
              <a:t>решение.</a:t>
            </a:r>
            <a:endParaRPr lang="ru-RU" dirty="0">
              <a:solidFill>
                <a:schemeClr val="accent3">
                  <a:lumMod val="75000"/>
                </a:schemeClr>
              </a:solidFill>
              <a:cs typeface="Arabic Typesetting" pitchFamily="66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04664"/>
            <a:ext cx="4545116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75240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003300"/>
                </a:solidFill>
              </a:rPr>
              <a:t>Среди подростков лишь 70% </a:t>
            </a:r>
            <a:r>
              <a:rPr lang="ru-RU" sz="1600" b="1" dirty="0" smtClean="0">
                <a:solidFill>
                  <a:srgbClr val="003300"/>
                </a:solidFill>
              </a:rPr>
              <a:t>выражают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>
                <a:solidFill>
                  <a:srgbClr val="003300"/>
                </a:solidFill>
              </a:rPr>
              <a:t>уважение </a:t>
            </a:r>
            <a:r>
              <a:rPr lang="ru-RU" sz="1600" b="1" dirty="0" smtClean="0">
                <a:solidFill>
                  <a:srgbClr val="003300"/>
                </a:solidFill>
              </a:rPr>
              <a:t>к </a:t>
            </a:r>
            <a:r>
              <a:rPr lang="ru-RU" sz="1600" b="1" dirty="0">
                <a:solidFill>
                  <a:srgbClr val="003300"/>
                </a:solidFill>
              </a:rPr>
              <a:t>соблюдению </a:t>
            </a:r>
            <a:r>
              <a:rPr lang="ru-RU" sz="1600" b="1" dirty="0" smtClean="0">
                <a:solidFill>
                  <a:srgbClr val="003300"/>
                </a:solidFill>
              </a:rPr>
              <a:t>правил</a:t>
            </a:r>
            <a:br>
              <a:rPr lang="ru-RU" sz="1600" b="1" dirty="0" smtClean="0">
                <a:solidFill>
                  <a:srgbClr val="003300"/>
                </a:solidFill>
              </a:rPr>
            </a:br>
            <a:r>
              <a:rPr lang="ru-RU" sz="1600" b="1" dirty="0" smtClean="0">
                <a:solidFill>
                  <a:srgbClr val="003300"/>
                </a:solidFill>
              </a:rPr>
              <a:t> </a:t>
            </a:r>
            <a:r>
              <a:rPr lang="ru-RU" sz="1600" b="1" dirty="0">
                <a:solidFill>
                  <a:srgbClr val="003300"/>
                </a:solidFill>
              </a:rPr>
              <a:t>безопасного поведения на дорогах.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3816424" cy="50405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Дети подросткового </a:t>
            </a:r>
            <a:r>
              <a:rPr lang="ru-RU" dirty="0">
                <a:solidFill>
                  <a:srgbClr val="0070C0"/>
                </a:solidFill>
              </a:rPr>
              <a:t>возраста часто становятся участниками и виновниками ДТП по причине проявления поведенческих рисков. Первый тип рисков связан с </a:t>
            </a:r>
            <a:r>
              <a:rPr lang="ru-RU" dirty="0" smtClean="0">
                <a:solidFill>
                  <a:srgbClr val="0070C0"/>
                </a:solidFill>
              </a:rPr>
              <a:t>подражательным поведением</a:t>
            </a:r>
            <a:r>
              <a:rPr lang="ru-RU" dirty="0">
                <a:solidFill>
                  <a:srgbClr val="0070C0"/>
                </a:solidFill>
              </a:rPr>
              <a:t>. В этом случае подросток действует исходя из следующего понимания: так делать опасно, но другие так делают и ничего не происходит! Наиболее действенными мерами профилактики данной модели поведенческих рисков является демонстрация негативных последствий такого типа поведения.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700808"/>
            <a:ext cx="4337859" cy="2916000"/>
          </a:xfrm>
        </p:spPr>
      </p:pic>
    </p:spTree>
    <p:extLst>
      <p:ext uri="{BB962C8B-B14F-4D97-AF65-F5344CB8AC3E}">
        <p14:creationId xmlns:p14="http://schemas.microsoft.com/office/powerpoint/2010/main" val="31914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906888" cy="28083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модель проявления поведенческих рисков заключается в самоутверждении подростков в коллективе, что связано с переоценкой собственных возможностей, стремлении доказать свою смелость, перебежав на глазах у сверстников дорогу перед идущим транспортом или проехать, зацепившись за бампер транспортного средства.</a:t>
            </a:r>
            <a:r>
              <a:rPr lang="ru-RU" sz="2000" b="1" dirty="0">
                <a:solidFill>
                  <a:schemeClr val="accent3"/>
                </a:solidFill>
              </a:rPr>
              <a:t/>
            </a:r>
            <a:br>
              <a:rPr lang="ru-RU" sz="2000" b="1" dirty="0">
                <a:solidFill>
                  <a:schemeClr val="accent3"/>
                </a:solidFill>
              </a:rPr>
            </a:b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3356992"/>
            <a:ext cx="4292732" cy="31169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Для </a:t>
            </a:r>
            <a:r>
              <a:rPr lang="ru-RU" dirty="0">
                <a:solidFill>
                  <a:srgbClr val="00B050"/>
                </a:solidFill>
              </a:rPr>
              <a:t>профилактики этого типа рисков большое значение имеет формирование у подростков знаний о динамике движения транспортных средств, умения правильно соизмерять свои физические возможности и, самое главное, формировать стремление к самоутверждению в общественно значимых видах деятельности.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32656"/>
            <a:ext cx="3284620" cy="248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429000"/>
            <a:ext cx="44064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1276" y="260649"/>
            <a:ext cx="6343212" cy="24482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дорожного движения!!!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1276" y="3212976"/>
            <a:ext cx="5911164" cy="2664296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76672"/>
            <a:ext cx="2081724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Актуальность исследования проблемы профилактики детского дорожно-транспортного травматизма (ДДТТ) обусловлена ростом дорожно-транспортных происшествий (ДТП), в которых гибнут и получают травмы не только взрослые, но и подрастающее поколение - дети.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529654" cy="4464496"/>
          </a:xfrm>
          <a:ln>
            <a:solidFill>
              <a:schemeClr val="accent1"/>
            </a:solidFill>
          </a:ln>
        </p:spPr>
        <p:txBody>
          <a:bodyPr numCol="2">
            <a:noAutofit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настоящее время во всем мире ДТП - основная причина смертности и инвалидности людей в возрасте от 3 до 35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лет. </a:t>
            </a:r>
          </a:p>
          <a:p>
            <a:pPr marL="0" indent="0" algn="just">
              <a:buNone/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Международная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федерация обществ Красного Креста и Красного Полумесяца в "Докладе о мировых катастрофах" (1998 г.) определяет дорожно-транспортные происшествия как одну из важнейших и </a:t>
            </a:r>
            <a:r>
              <a:rPr lang="ru-RU" sz="1400" dirty="0">
                <a:solidFill>
                  <a:srgbClr val="C00000"/>
                </a:solidFill>
              </a:rPr>
              <a:t>обостряющихся проблем здоровья человека.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36912"/>
            <a:ext cx="3938909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5987008" cy="29523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Book Antiqua" pitchFamily="18" charset="0"/>
              </a:rPr>
              <a:t>Согласно </a:t>
            </a: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Федеральному закону «О безопасности дорожного движения», основными принципами обеспечения безопасности дорожного движения являются: приоритет жизни и здоровья граждан, участвующих в дорожном движении, над экономическими результатами хозяйственной деятельности; приоритет ответственности государства за обеспечение безопасности дорожного движения над ответственностью граждан, участвующих в дорожном движении; соблюдение интересов граждан, общества и государства.</a:t>
            </a:r>
            <a:r>
              <a:rPr lang="ru-RU" b="1" dirty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Book Antiqua" pitchFamily="18" charset="0"/>
              </a:rPr>
            </a:br>
            <a:endParaRPr lang="ru-RU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851920" y="3068960"/>
            <a:ext cx="4464496" cy="340499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Резкое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возрастание в последние годы автомобилизации крупных городов порождает множество проблем, среди которых дорожно-транспортный травматизм все больше приобретает характер «национальной катастрофы». Такое определение было дано на заседании рабочей группы по вопросам охраны здоровья детей при Правительственной комиссии по охране здоровья граждан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82886"/>
            <a:ext cx="1752600" cy="224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456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79208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AngsanaUPC" pitchFamily="18" charset="-34"/>
              </a:rPr>
              <a:t>Особую категорию пострадавших в результате ДТП составляют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AngsanaUPC" pitchFamily="18" charset="-34"/>
              </a:rPr>
              <a:t>дети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AngsanaUPC" pitchFamily="18" charset="-34"/>
              </a:rPr>
              <a:t>.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AngsanaUPC" pitchFamily="18" charset="-34"/>
              </a:rPr>
              <a:t> 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AngsanaUPC" pitchFamily="18" charset="-34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3140968"/>
            <a:ext cx="4464496" cy="33843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/>
            </a:r>
            <a:b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</a:br>
            <a: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  <a:t>                                                                                          </a:t>
            </a:r>
            <a:br>
              <a:rPr lang="ru-RU" sz="1600" b="1" cap="small" dirty="0">
                <a:solidFill>
                  <a:srgbClr val="800080"/>
                </a:solidFill>
                <a:latin typeface="Times New Roman" pitchFamily="18" charset="0"/>
                <a:ea typeface="+mj-ea"/>
                <a:cs typeface="AngsanaUPC" pitchFamily="18" charset="-34"/>
              </a:rPr>
            </a:br>
            <a:endParaRPr lang="ru-RU" sz="16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7" y="1641828"/>
            <a:ext cx="4732294" cy="31405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12087"/>
            <a:ext cx="3989323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2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1" y="4005064"/>
            <a:ext cx="8496944" cy="2468888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FF0000"/>
                </a:solidFill>
              </a:rPr>
              <a:t>Практика показывает, что причинами нестабильности ситуации с ДТП являются как повышение интенсивности движения автомобильного транспорта, отсутствие должной сети дорог и низкий уровень транспортной культуры участников дорожного движения, так и недостаточное внимание, уделяемое различными социальными институтами проблеме профилактики дорожно-транспортных происшествий, в том числе и среди детей. </a:t>
            </a:r>
            <a:r>
              <a:rPr lang="ru-RU" sz="1600" dirty="0">
                <a:solidFill>
                  <a:srgbClr val="C00000"/>
                </a:solidFill>
              </a:rPr>
              <a:t>Сложившееся положение с детским дорожно-транспортным травматизмом, - по оценке ГУ ГИБДД МВД России, - свидетельствует о незнании детьми Правил дорожного движения и неумении правильно ориентироваться в дорожной обстановке, что является следствием недостаточного внимания к проблемам предупреждения детского травматизма, в первую очередь, со стороны органов образования.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-1251520"/>
            <a:ext cx="8111837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188640"/>
            <a:ext cx="8496944" cy="6480720"/>
          </a:xfrm>
        </p:spPr>
        <p:txBody>
          <a:bodyPr numCol="2"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Основными причинами ДТП по неосторожности детей чаще всего становятся: нарушение правил перехода проезжей части, неподчинение сигналам светофора, неожиданный выход из-за транспортного средства, деревьев, игра на проезжей части;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неумелое управление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велосипедом, мопедом, самокатом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  <a:endParaRPr lang="ru-RU" dirty="0" smtClean="0"/>
          </a:p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Основная </a:t>
            </a:r>
            <a:r>
              <a:rPr lang="ru-RU" sz="2000" b="1" dirty="0">
                <a:solidFill>
                  <a:srgbClr val="0070C0"/>
                </a:solidFill>
              </a:rPr>
              <a:t>причина всех несчастных случаев с детьми на дороге заключается в несоблюдении ПДД и низкой культуре поведения, как водителей транспортных средств, </a:t>
            </a:r>
            <a:r>
              <a:rPr lang="ru-RU" sz="2000" b="1" dirty="0" smtClean="0">
                <a:solidFill>
                  <a:srgbClr val="0070C0"/>
                </a:solidFill>
              </a:rPr>
              <a:t>так и </a:t>
            </a:r>
            <a:r>
              <a:rPr lang="ru-RU" sz="2000" b="1" dirty="0">
                <a:solidFill>
                  <a:srgbClr val="0070C0"/>
                </a:solidFill>
              </a:rPr>
              <a:t>детьми.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029238" cy="280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02752"/>
            <a:ext cx="41060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22314"/>
          </a:xfrm>
        </p:spPr>
        <p:txBody>
          <a:bodyPr numCol="2">
            <a:norm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течении года наиболее опасными с точки зрения риска ДТП являются апрель-май, а также конец августа и сентябрь.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с 17 до 18 часов происходит наибольшее число аварий, что объясняется увеличением потока транспорта, когда взрослые возвращаются с работы домой. 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220288"/>
            <a:ext cx="8219256" cy="3253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sz="3700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221324"/>
            <a:ext cx="3957120" cy="3456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8288"/>
            <a:ext cx="4070911" cy="2952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484784"/>
            <a:ext cx="43564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Основной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категорией детей, пострадавших в ДТП являются школьники, из них мальчиков гибнет больше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. Данные нарушения свидетельствуют об отсутствии у детей твердых практических навыков поведения на дорогах и, как следствие, - неумение юных участников дорожного движения ориентироваться в сложной дорожной обстановке.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Предрасположенность детей к несчастным случаям на дороге обусловлена особенностями психофизиологического развития, такими как:</a:t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3657600" cy="27432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334200" cy="4572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- </a:t>
            </a:r>
            <a:r>
              <a:rPr lang="ru-RU" sz="1400" b="1" dirty="0">
                <a:solidFill>
                  <a:srgbClr val="C00000"/>
                </a:solidFill>
              </a:rPr>
              <a:t>неустойчивость и быстрое истощение нервной системы;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неспособность адекватно оценивать обстановку;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быстрое образование и исчезновение условных рефлексов;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преобладание процессов возбуждения над процессами торможения;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преобладание потребности в движении над осторожностью;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стремление подражать взрослым;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недостаток знаний об источниках опасности;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отсутствие способности отделять главное от второстепенного;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переоценка своих возможностей в реальной ситуации;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- неадекватная реакция на сильные резкие раздражители и др.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49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260648"/>
            <a:ext cx="4680520" cy="2880320"/>
          </a:xfrm>
        </p:spPr>
        <p:txBody>
          <a:bodyPr>
            <a:normAutofit/>
          </a:bodyPr>
          <a:lstStyle/>
          <a:p>
            <a:pPr algn="just"/>
            <a:endParaRPr lang="ru-RU" sz="1600" b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645024"/>
            <a:ext cx="8424536" cy="2828928"/>
          </a:xfrm>
        </p:spPr>
        <p:txBody>
          <a:bodyPr>
            <a:normAutofit/>
          </a:bodyPr>
          <a:lstStyle/>
          <a:p>
            <a:r>
              <a:rPr lang="ru-RU" dirty="0"/>
              <a:t>Решающая роль  школы  в предупреждении детского травматизма, связанного с нарушением Правил дорожного движения, определяется тем, что именно здесь учащиеся знакомятся с требованиями, предъявляемым к пассажирам и водителям, приобретают умения, навыки и привычки  законопослушного безопасного поведения на улице.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60648"/>
            <a:ext cx="4824536" cy="32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852</Words>
  <Application>Microsoft Office PowerPoint</Application>
  <PresentationFormat>Экран (4:3)</PresentationFormat>
  <Paragraphs>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Профилактика детского  дорожно-транспортного травматизма </vt:lpstr>
      <vt:lpstr>Актуальность исследования проблемы профилактики детского дорожно-транспортного травматизма (ДДТТ) обусловлена ростом дорожно-транспортных происшествий (ДТП), в которых гибнут и получают травмы не только взрослые, но и подрастающее поколение - дети. </vt:lpstr>
      <vt:lpstr>Согласно Федеральному закону «О безопасности дорожного движения», основными принципами обеспечения безопасности дорожного движения являются: приоритет жизни и здоровья граждан, участвующих в дорожном движении, над экономическими результатами хозяйственной деятельности; приоритет ответственности государства за обеспечение безопасности дорожного движения над ответственностью граждан, участвующих в дорожном движении; соблюдение интересов граждан, общества и государства. </vt:lpstr>
      <vt:lpstr>Особую категорию пострадавших в результате ДТП составляют дети. </vt:lpstr>
      <vt:lpstr> </vt:lpstr>
      <vt:lpstr>Презентация PowerPoint</vt:lpstr>
      <vt:lpstr>               В течении года наиболее опасными с точки зрения риска ДТП являются апрель-май, а также конец августа и сентябрь. При этом с 17 до 18 часов происходит наибольшее число аварий, что объясняется увеличением потока транспорта, когда взрослые возвращаются с работы домой. </vt:lpstr>
      <vt:lpstr>Предрасположенность детей к несчастным случаям на дороге обусловлена особенностями психофизиологического развития, такими как: </vt:lpstr>
      <vt:lpstr>Презентация PowerPoint</vt:lpstr>
      <vt:lpstr>Основой профилактической работы с детьми младшего и среднего школьного возраста является формирование знаний о Правилах дорожного движения и навыков их применения. </vt:lpstr>
      <vt:lpstr>Презентация PowerPoint</vt:lpstr>
      <vt:lpstr>Среди подростков лишь 70% выражают  уважение к соблюдению правил  безопасного поведения на дорогах.</vt:lpstr>
      <vt:lpstr>   Вторая модель проявления поведенческих рисков заключается в самоутверждении подростков в коллективе, что связано с переоценкой собственных возможностей, стремлении доказать свою смелость, перебежав на глазах у сверстников дорогу перед идущим транспортом или проехать, зацепившись за бампер транспортного средства. </vt:lpstr>
      <vt:lpstr>Соблюдайте правила дорожного движения!!!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детского  дорожно-транспортного травматизма  в общеобразовательном учреждении</dc:title>
  <dc:creator>Роман</dc:creator>
  <cp:lastModifiedBy>zakzinaida@yandex.ru</cp:lastModifiedBy>
  <cp:revision>42</cp:revision>
  <dcterms:created xsi:type="dcterms:W3CDTF">2012-12-02T10:32:08Z</dcterms:created>
  <dcterms:modified xsi:type="dcterms:W3CDTF">2020-05-19T14:10:15Z</dcterms:modified>
</cp:coreProperties>
</file>