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5" r:id="rId9"/>
    <p:sldId id="284" r:id="rId10"/>
    <p:sldId id="258" r:id="rId11"/>
    <p:sldId id="259" r:id="rId12"/>
    <p:sldId id="260" r:id="rId13"/>
    <p:sldId id="261" r:id="rId14"/>
    <p:sldId id="262" r:id="rId15"/>
    <p:sldId id="263" r:id="rId16"/>
    <p:sldId id="267" r:id="rId17"/>
    <p:sldId id="264" r:id="rId18"/>
    <p:sldId id="265" r:id="rId19"/>
    <p:sldId id="266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261" y="-10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47774-AD5C-4A0F-A9F7-96C8EA04844B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A5772-F729-4335-BA6E-60953DCA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8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A5772-F729-4335-BA6E-60953DCA31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92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96944" cy="62786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solidFill>
                  <a:srgbClr val="C00000"/>
                </a:solidFill>
              </a:rPr>
              <a:t>«</a:t>
            </a:r>
            <a:r>
              <a:rPr lang="ru-RU" sz="5400" i="1" dirty="0">
                <a:solidFill>
                  <a:srgbClr val="C00000"/>
                </a:solidFill>
              </a:rPr>
              <a:t>Сибиряки </a:t>
            </a:r>
            <a:endParaRPr lang="ru-RU" sz="5400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i="1" dirty="0" smtClean="0">
                <a:solidFill>
                  <a:srgbClr val="C00000"/>
                </a:solidFill>
              </a:rPr>
              <a:t>дорогами </a:t>
            </a:r>
            <a:r>
              <a:rPr lang="ru-RU" sz="5400" i="1" dirty="0">
                <a:solidFill>
                  <a:srgbClr val="C00000"/>
                </a:solidFill>
              </a:rPr>
              <a:t>войны</a:t>
            </a:r>
            <a:r>
              <a:rPr lang="ru-RU" sz="5400" i="1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endParaRPr lang="ru-RU" sz="5400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Виртуальная книжная выставка,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посвященная 75 – </a:t>
            </a:r>
            <a:r>
              <a:rPr lang="ru-RU" sz="2800" dirty="0" err="1" smtClean="0">
                <a:solidFill>
                  <a:srgbClr val="C00000"/>
                </a:solidFill>
              </a:rPr>
              <a:t>летию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Победы в Великой Отечественной войне.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Подготовила Сафонова </a:t>
            </a: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Ирина Александровна </a:t>
            </a:r>
            <a:r>
              <a:rPr lang="ru-RU" smtClean="0">
                <a:solidFill>
                  <a:srgbClr val="C00000"/>
                </a:solidFill>
              </a:rPr>
              <a:t>, </a:t>
            </a:r>
          </a:p>
          <a:p>
            <a:pPr algn="r"/>
            <a:r>
              <a:rPr lang="ru-RU" smtClean="0">
                <a:solidFill>
                  <a:srgbClr val="C00000"/>
                </a:solidFill>
              </a:rPr>
              <a:t>педагог-библиотекарь </a:t>
            </a:r>
            <a:endParaRPr lang="ru-RU" dirty="0" smtClean="0">
              <a:solidFill>
                <a:srgbClr val="C00000"/>
              </a:solidFill>
            </a:endParaRP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лицея №13</a:t>
            </a:r>
          </a:p>
          <a:p>
            <a:pPr algn="ctr"/>
            <a:r>
              <a:rPr lang="ru-RU" sz="2800" dirty="0" err="1" smtClean="0">
                <a:solidFill>
                  <a:srgbClr val="C00000"/>
                </a:solidFill>
              </a:rPr>
              <a:t>Краснообск</a:t>
            </a:r>
            <a:r>
              <a:rPr lang="ru-RU" sz="2800" dirty="0" smtClean="0">
                <a:solidFill>
                  <a:srgbClr val="C00000"/>
                </a:solidFill>
              </a:rPr>
              <a:t>, 2020</a:t>
            </a: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248472" cy="59238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476672"/>
            <a:ext cx="39604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Победители: сборник.-Новосибирск: Новосибирское книжное издательство, 2002.-456с.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endParaRPr lang="ru-RU" dirty="0" smtClean="0"/>
          </a:p>
          <a:p>
            <a:pPr algn="just"/>
            <a:r>
              <a:rPr lang="ru-RU" sz="1400" dirty="0" smtClean="0"/>
              <a:t>В книге собраны материалы о 110 участниках Великой Отечественной войны – наших земляках. Это великие войны Великой страны, добывшие Великую Победу! Они в разных воинских званиях и рангах, они воевали в разных родах войск, у них разные судьбы. Но общее у них – беспредельная любовь и преданность Родине, готовность защищать ее до последней капли крови, до последнего дыхания.</a:t>
            </a:r>
          </a:p>
          <a:p>
            <a:pPr algn="just"/>
            <a:r>
              <a:rPr lang="ru-RU" sz="1400" dirty="0" smtClean="0"/>
              <a:t>Книга подготовлена Новосибирским областным советом ветеранов войны, труда, военной службы.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096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5" y="1340768"/>
            <a:ext cx="4950399" cy="3681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24" y="1052736"/>
            <a:ext cx="3313636" cy="445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884"/>
            <a:ext cx="9252520" cy="68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3687096" cy="5256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692696"/>
            <a:ext cx="38164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Мы родом не из детства, из войны: альманах.-Новосибирск. Ассоциация землячеств Новосибирской области, 2017.-300 с. </a:t>
            </a:r>
          </a:p>
          <a:p>
            <a:pPr algn="just"/>
            <a:r>
              <a:rPr lang="ru-RU" sz="1400" dirty="0" smtClean="0"/>
              <a:t>Одиннадцатая книга из серии «Земляки» систематизировала сведения о детях войны Новосибирской области – в документах, фотоматериалах, архивных исследованиях, личных воспоминаниях. Рассказы о судьбах детей войны воссоздают историю жизни целого поколения. Вопреки всему его не искалечили нечеловеческие тяготы войны, потому что страна вела бой не только на полях сражений, но и на фронте  нравственных ценностей. Победители этого фонта поднимали народное хозяйство из руин, строили свои судьбы, которые могут служить примером последующим поколениям.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19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0596"/>
            <a:ext cx="4387155" cy="6210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0596"/>
            <a:ext cx="4104456" cy="623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142249" cy="5883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94" y="495294"/>
            <a:ext cx="4202288" cy="58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741338" cy="5157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41" y="404664"/>
            <a:ext cx="3557915" cy="51147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30120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Письма с фронта.-Новосибирск: Сибирское книжное издательство,2011.-364 с.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2967334"/>
            <a:ext cx="35283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sz="1400" dirty="0" smtClean="0"/>
          </a:p>
          <a:p>
            <a:endParaRPr lang="ru-RU" sz="1400" dirty="0"/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Письма </a:t>
            </a:r>
            <a:r>
              <a:rPr lang="ru-RU" sz="1400" dirty="0">
                <a:solidFill>
                  <a:srgbClr val="C00000"/>
                </a:solidFill>
              </a:rPr>
              <a:t>с фронта.-Новосибирск: </a:t>
            </a:r>
            <a:r>
              <a:rPr lang="ru-RU" sz="1400" dirty="0" smtClean="0">
                <a:solidFill>
                  <a:srgbClr val="C00000"/>
                </a:solidFill>
              </a:rPr>
              <a:t>   Сибирское </a:t>
            </a:r>
            <a:r>
              <a:rPr lang="ru-RU" sz="1400" dirty="0">
                <a:solidFill>
                  <a:srgbClr val="C00000"/>
                </a:solidFill>
              </a:rPr>
              <a:t>книжное </a:t>
            </a:r>
            <a:r>
              <a:rPr lang="ru-RU" sz="1400" dirty="0" smtClean="0">
                <a:solidFill>
                  <a:srgbClr val="C00000"/>
                </a:solidFill>
              </a:rPr>
              <a:t>издательство,2010.-140 </a:t>
            </a:r>
            <a:r>
              <a:rPr lang="ru-RU" sz="1400" dirty="0">
                <a:solidFill>
                  <a:srgbClr val="C00000"/>
                </a:solidFill>
              </a:rPr>
              <a:t>с.</a:t>
            </a:r>
          </a:p>
        </p:txBody>
      </p:sp>
    </p:spTree>
    <p:extLst>
      <p:ext uri="{BB962C8B-B14F-4D97-AF65-F5344CB8AC3E}">
        <p14:creationId xmlns:p14="http://schemas.microsoft.com/office/powerpoint/2010/main" val="32033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960" y="836712"/>
            <a:ext cx="7643464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i="1" dirty="0" smtClean="0"/>
              <a:t>Эти книги – сборник писем с фронта, их авторы – наши земляки, наши отцы и деды, сражавшиеся </a:t>
            </a:r>
            <a:r>
              <a:rPr lang="ru-RU" i="1" dirty="0" smtClean="0"/>
              <a:t>на </a:t>
            </a:r>
            <a:r>
              <a:rPr lang="ru-RU" i="1" dirty="0" smtClean="0"/>
              <a:t>разных фронтах Великой Отечественной войны. Личные письма, адресованные матерям, женам, детям, предстают объективными историческим документами, живыми свидетелями событий тех огненных лет. Всматриваясь в фотографии, читая фронтовые письма, ощущаешь дыхание сурового времени. Сквозь строки проступает </a:t>
            </a:r>
            <a:r>
              <a:rPr lang="ru-RU" i="1" dirty="0" smtClean="0"/>
              <a:t>правда </a:t>
            </a:r>
            <a:r>
              <a:rPr lang="ru-RU" i="1" dirty="0" smtClean="0"/>
              <a:t>войны – скупой солдатский быт, простые человеческие радости и огорчения, слышится канонада больших сражений….Главные слова в каждом письме – «я жив», самое сильное чувство – искренняя и великая вера в близкую победу, в скорую встречу с родными людьми</a:t>
            </a:r>
            <a:r>
              <a:rPr lang="ru-RU" i="1" dirty="0" smtClean="0"/>
              <a:t>.</a:t>
            </a:r>
          </a:p>
          <a:p>
            <a:pPr algn="ctr"/>
            <a:endParaRPr lang="ru-RU" i="1" dirty="0"/>
          </a:p>
          <a:p>
            <a:pPr algn="ctr"/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976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012369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03734"/>
            <a:ext cx="4353948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1858"/>
            <a:ext cx="4248472" cy="6097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70" r="11970"/>
          <a:stretch/>
        </p:blipFill>
        <p:spPr>
          <a:xfrm>
            <a:off x="4283969" y="431857"/>
            <a:ext cx="4575677" cy="60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-1050" r="3102" b="1050"/>
          <a:stretch/>
        </p:blipFill>
        <p:spPr>
          <a:xfrm>
            <a:off x="251520" y="207130"/>
            <a:ext cx="4267258" cy="6301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22" y="343473"/>
            <a:ext cx="4623978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48"/>
            <a:ext cx="9144000" cy="651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4038113" cy="566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764704"/>
            <a:ext cx="34563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Мы-дети войны. Воспоминания детей воинов, погибших и пропавших без вести в Великую Отечественную войну.-Новосибирск: Сибирское книжное издательство,2010.-240 с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just"/>
            <a:r>
              <a:rPr lang="ru-RU" sz="1600" dirty="0" smtClean="0"/>
              <a:t>Эта книга рассказывает об отцах, ушедших на войну и отдавших жизни за свободу и независимость Родины, о детях, на долю которых выпала тяжкая доля расти «безотцовщиной». Испытания</a:t>
            </a:r>
            <a:r>
              <a:rPr lang="ru-RU" sz="1600" dirty="0" smtClean="0"/>
              <a:t>, голодное </a:t>
            </a:r>
            <a:r>
              <a:rPr lang="ru-RU" sz="1600" dirty="0" smtClean="0"/>
              <a:t>детство не сломили их, они честно и достойно прошли по жизни, неся память о своих отцах.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281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78"/>
            <a:ext cx="9144000" cy="65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301"/>
            <a:ext cx="3957169" cy="6127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6301"/>
            <a:ext cx="4240493" cy="61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41" y="476672"/>
            <a:ext cx="4130351" cy="6075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4" y="476672"/>
            <a:ext cx="4205801" cy="60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" y="476672"/>
            <a:ext cx="3906030" cy="5595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76872"/>
            <a:ext cx="4572129" cy="417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3" y="476673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</a:rPr>
              <a:t>Фабрика Ю.А. Сибирский щит (становление сибирского </a:t>
            </a:r>
            <a:r>
              <a:rPr lang="ru-RU" sz="1600" dirty="0" err="1" smtClean="0">
                <a:solidFill>
                  <a:srgbClr val="C00000"/>
                </a:solidFill>
              </a:rPr>
              <a:t>воинтсва</a:t>
            </a:r>
            <a:r>
              <a:rPr lang="ru-RU" sz="1600" dirty="0" smtClean="0">
                <a:solidFill>
                  <a:srgbClr val="C00000"/>
                </a:solidFill>
              </a:rPr>
              <a:t> и военные деятели Сибири). Новосибирск.-Гос. </a:t>
            </a:r>
            <a:r>
              <a:rPr lang="ru-RU" sz="1600" dirty="0" err="1" smtClean="0">
                <a:solidFill>
                  <a:srgbClr val="C00000"/>
                </a:solidFill>
              </a:rPr>
              <a:t>препр</a:t>
            </a:r>
            <a:r>
              <a:rPr lang="ru-RU" sz="1600" dirty="0" smtClean="0">
                <a:solidFill>
                  <a:srgbClr val="C00000"/>
                </a:solidFill>
              </a:rPr>
              <a:t>. «Новосибирский полиграфический комбинат», 2001.-252 с.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7230"/>
            <a:ext cx="4482498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26" y="412890"/>
            <a:ext cx="3953457" cy="59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5"/>
            <a:ext cx="4478876" cy="6169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53" y="332654"/>
            <a:ext cx="4127427" cy="619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5" y="1628800"/>
            <a:ext cx="4899465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7" b="18560"/>
          <a:stretch/>
        </p:blipFill>
        <p:spPr>
          <a:xfrm>
            <a:off x="5292080" y="2115000"/>
            <a:ext cx="3564396" cy="26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3877" y="668313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Лыков А.М. След на Земле.-Новосибирск, 2005.-749 с.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0" y="404664"/>
            <a:ext cx="4536504" cy="6048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49" y="404664"/>
            <a:ext cx="422143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" y="332656"/>
            <a:ext cx="4321440" cy="6225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62" y="332656"/>
            <a:ext cx="4668981" cy="62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137924" cy="5517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764704"/>
            <a:ext cx="39604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Жизнь продолжается. Ветераны </a:t>
            </a:r>
            <a:r>
              <a:rPr lang="ru-RU" dirty="0" err="1" smtClean="0">
                <a:solidFill>
                  <a:srgbClr val="C00000"/>
                </a:solidFill>
              </a:rPr>
              <a:t>Краснообска</a:t>
            </a:r>
            <a:r>
              <a:rPr lang="ru-RU" dirty="0" smtClean="0">
                <a:solidFill>
                  <a:srgbClr val="C00000"/>
                </a:solidFill>
              </a:rPr>
              <a:t> дорогами войны и труда/ под ред. О.П.Теплоуховой.-Новосибирск, 2015.-146с.</a:t>
            </a:r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sz="1400" dirty="0" smtClean="0"/>
              <a:t>В этой книге о войне рассказывают представители четырех поколений – участники Великой Отечественной войны, их дети, внуки, правнуки. Простые рассказы немногословны. То, о чем говорит каждый, не выдумано, не окрашено художественным домыслом. Только факты. Главная цель книги – на примере ветеранов войны и труда </a:t>
            </a:r>
            <a:r>
              <a:rPr lang="ru-RU" sz="1400" dirty="0" err="1" smtClean="0"/>
              <a:t>Краснообска</a:t>
            </a:r>
            <a:r>
              <a:rPr lang="ru-RU" sz="1400" dirty="0" smtClean="0"/>
              <a:t> раскрыть патриотический подвиг людей во имя Победы над германским фашизмом, спасения свободы и независимости нашей Родины.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484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525"/>
            <a:ext cx="3998937" cy="6173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406812"/>
            <a:ext cx="4584031" cy="61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5" y="332656"/>
            <a:ext cx="4064816" cy="620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8" r="5818"/>
          <a:stretch/>
        </p:blipFill>
        <p:spPr>
          <a:xfrm>
            <a:off x="4084554" y="1335371"/>
            <a:ext cx="4747750" cy="42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588</Words>
  <Application>Microsoft Office PowerPoint</Application>
  <PresentationFormat>Экран (4:3)</PresentationFormat>
  <Paragraphs>45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2020-04-29T00:47:11Z</dcterms:created>
  <dcterms:modified xsi:type="dcterms:W3CDTF">2020-04-29T07:57:46Z</dcterms:modified>
</cp:coreProperties>
</file>